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清单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图像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图像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rs Can’t Fly up in the Sky:…"/>
          <p:cNvSpPr txBox="1">
            <a:spLocks noGrp="1"/>
          </p:cNvSpPr>
          <p:nvPr>
            <p:ph type="ctrTitle"/>
          </p:nvPr>
        </p:nvSpPr>
        <p:spPr>
          <a:xfrm>
            <a:off x="10167" y="2087771"/>
            <a:ext cx="24363666" cy="3639992"/>
          </a:xfrm>
          <a:prstGeom prst="rect">
            <a:avLst/>
          </a:prstGeom>
        </p:spPr>
        <p:txBody>
          <a:bodyPr/>
          <a:lstStyle/>
          <a:p>
            <a:pPr defTabSz="1731263">
              <a:defRPr sz="7100" spc="-71"/>
            </a:pPr>
            <a:r>
              <a:t>Cars Can’t Fly up in the Sky: </a:t>
            </a:r>
          </a:p>
          <a:p>
            <a:pPr defTabSz="1731263">
              <a:defRPr sz="7100" spc="-71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Improving Urban-Scene Segmentation via </a:t>
            </a:r>
          </a:p>
          <a:p>
            <a:pPr defTabSz="1731263">
              <a:defRPr sz="7100" spc="-71"/>
            </a:pPr>
            <a:r>
              <a:rPr>
                <a:latin typeface="Canela Regular"/>
                <a:ea typeface="Canela Regular"/>
                <a:cs typeface="Canela Regular"/>
                <a:sym typeface="Canela Regular"/>
              </a:rPr>
              <a:t>Height-driven Attention Networks</a:t>
            </a:r>
            <a:r>
              <a:t>   </a:t>
            </a:r>
            <a:endParaRPr sz="851" spc="-8"/>
          </a:p>
        </p:txBody>
      </p:sp>
      <p:sp>
        <p:nvSpPr>
          <p:cNvPr id="152" name="Sungha Choi1,3 Joanne T. Kim2,3 Jaegul Choo4…"/>
          <p:cNvSpPr txBox="1">
            <a:spLocks noGrp="1"/>
          </p:cNvSpPr>
          <p:nvPr>
            <p:ph type="subTitle" sz="half" idx="1"/>
          </p:nvPr>
        </p:nvSpPr>
        <p:spPr>
          <a:xfrm>
            <a:off x="1219200" y="6808494"/>
            <a:ext cx="21945601" cy="5715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3000" spc="-29"/>
            </a:pPr>
            <a:r>
              <a:t>Sungha Choi</a:t>
            </a:r>
            <a:r>
              <a:rPr baseline="31999"/>
              <a:t>1,3</a:t>
            </a:r>
            <a:r>
              <a:t> Joanne T. Kim</a:t>
            </a:r>
            <a:r>
              <a:rPr baseline="31999"/>
              <a:t>2,3</a:t>
            </a:r>
            <a:r>
              <a:t> Jaegul Choo</a:t>
            </a:r>
            <a:r>
              <a:rPr baseline="31999"/>
              <a:t>4</a:t>
            </a:r>
            <a:r>
              <a:t> </a:t>
            </a:r>
          </a:p>
          <a:p>
            <a:pPr>
              <a:lnSpc>
                <a:spcPct val="150000"/>
              </a:lnSpc>
              <a:defRPr sz="3000" spc="-29"/>
            </a:pPr>
            <a:r>
              <a:rPr baseline="31999"/>
              <a:t>1</a:t>
            </a:r>
            <a:r>
              <a:t>A&amp;B Center, LG Electronics, Seoul, South Korea</a:t>
            </a:r>
            <a:br/>
            <a:r>
              <a:rPr baseline="31999"/>
              <a:t>2</a:t>
            </a:r>
            <a:r>
              <a:t>Lawrence Livermore National Laboratory, Livermore, CA, USA </a:t>
            </a:r>
          </a:p>
          <a:p>
            <a:pPr>
              <a:lnSpc>
                <a:spcPct val="150000"/>
              </a:lnSpc>
              <a:defRPr sz="3000" spc="-29"/>
            </a:pPr>
            <a:r>
              <a:rPr baseline="31999"/>
              <a:t>3</a:t>
            </a:r>
            <a:r>
              <a:t>Korea University, Seoul, South Korea </a:t>
            </a:r>
            <a:r>
              <a:rPr baseline="31999"/>
              <a:t>4</a:t>
            </a:r>
            <a:r>
              <a:t>KAIST, Daejeon, South Korea </a:t>
            </a:r>
          </a:p>
          <a:p>
            <a:pPr>
              <a:lnSpc>
                <a:spcPct val="150000"/>
              </a:lnSpc>
              <a:defRPr sz="3000" spc="-29"/>
            </a:pPr>
            <a:r>
              <a:t>CVPR 2020 </a:t>
            </a:r>
          </a:p>
          <a:p>
            <a:pPr>
              <a:defRPr sz="3000" spc="-29"/>
            </a:pPr>
            <a:r>
              <a:t>Speaker: Cong Fang 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otivation"/>
          <p:cNvSpPr txBox="1">
            <a:spLocks noGrp="1"/>
          </p:cNvSpPr>
          <p:nvPr>
            <p:ph type="title"/>
          </p:nvPr>
        </p:nvSpPr>
        <p:spPr>
          <a:xfrm>
            <a:off x="1219200" y="14216"/>
            <a:ext cx="21945600" cy="17272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Motivation</a:t>
            </a:r>
          </a:p>
        </p:txBody>
      </p:sp>
      <p:sp>
        <p:nvSpPr>
          <p:cNvPr id="155" name="Human already knows the fact that Urban-scene images have their own distinct structural priors…"/>
          <p:cNvSpPr txBox="1">
            <a:spLocks noGrp="1"/>
          </p:cNvSpPr>
          <p:nvPr>
            <p:ph type="body" sz="quarter" idx="1"/>
          </p:nvPr>
        </p:nvSpPr>
        <p:spPr>
          <a:xfrm>
            <a:off x="853026" y="1891377"/>
            <a:ext cx="22677948" cy="2755969"/>
          </a:xfrm>
          <a:prstGeom prst="rect">
            <a:avLst/>
          </a:prstGeom>
        </p:spPr>
        <p:txBody>
          <a:bodyPr/>
          <a:lstStyle/>
          <a:p>
            <a:pPr marL="442341" indent="-442341" defTabSz="1975054">
              <a:spcBef>
                <a:spcPts val="1900"/>
              </a:spcBef>
              <a:defRPr sz="3888"/>
            </a:pPr>
            <a:r>
              <a:t>Human already knows the fact that Urban-scene images have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their own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distinct structural priors</a:t>
            </a:r>
          </a:p>
          <a:p>
            <a:pPr marL="442341" indent="-442341" defTabSz="1975054">
              <a:spcBef>
                <a:spcPts val="1900"/>
              </a:spcBef>
              <a:defRPr sz="3888"/>
            </a:pPr>
            <a:r>
              <a:t>If we divide image into several horizontal sections, the class distribution is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completely different</a:t>
            </a:r>
          </a:p>
          <a:p>
            <a:pPr marL="442341" indent="-442341" defTabSz="1975054">
              <a:spcBef>
                <a:spcPts val="1900"/>
              </a:spcBef>
              <a:defRPr sz="3888"/>
            </a:pPr>
            <a:r>
              <a:t>Each horizontal section has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different dominant classes </a:t>
            </a:r>
            <a:r>
              <a:t>and the average entropy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decreases</a:t>
            </a:r>
          </a:p>
        </p:txBody>
      </p:sp>
      <p:pic>
        <p:nvPicPr>
          <p:cNvPr id="156" name="6529-teaser.gif" descr="6529-teas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61" y="4797305"/>
            <a:ext cx="10023468" cy="875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04" y="8130452"/>
            <a:ext cx="10879095" cy="531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185" y="5284049"/>
            <a:ext cx="9514490" cy="220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tributions"/>
          <p:cNvSpPr txBox="1">
            <a:spLocks noGrp="1"/>
          </p:cNvSpPr>
          <p:nvPr>
            <p:ph type="title"/>
          </p:nvPr>
        </p:nvSpPr>
        <p:spPr>
          <a:xfrm>
            <a:off x="1219200" y="370187"/>
            <a:ext cx="21945600" cy="17272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Contributions</a:t>
            </a:r>
          </a:p>
        </p:txBody>
      </p:sp>
      <p:sp>
        <p:nvSpPr>
          <p:cNvPr id="161" name="Propose a lightweight add-on module: HANet, improves the performance by scaling the activation of channels according to the vertical position of a pixel.…"/>
          <p:cNvSpPr txBox="1">
            <a:spLocks noGrp="1"/>
          </p:cNvSpPr>
          <p:nvPr>
            <p:ph type="body" sz="quarter" idx="1"/>
          </p:nvPr>
        </p:nvSpPr>
        <p:spPr>
          <a:xfrm>
            <a:off x="1217711" y="2568589"/>
            <a:ext cx="21948578" cy="2842472"/>
          </a:xfrm>
          <a:prstGeom prst="rect">
            <a:avLst/>
          </a:prstGeom>
        </p:spPr>
        <p:txBody>
          <a:bodyPr/>
          <a:lstStyle/>
          <a:p>
            <a:pPr marL="431419" indent="-431419" defTabSz="1926287">
              <a:spcBef>
                <a:spcPts val="1800"/>
              </a:spcBef>
              <a:defRPr sz="3476"/>
            </a:pPr>
            <a:r>
              <a:t>Propose a lightweight add-on module: HANet, improves the performance by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scaling the activation of channels </a:t>
            </a:r>
            <a:r>
              <a:t>according to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the vertical position of a pixel</a:t>
            </a:r>
            <a:r>
              <a:t>. </a:t>
            </a:r>
          </a:p>
          <a:p>
            <a:pPr marL="431419" indent="-431419" defTabSz="1926287">
              <a:spcBef>
                <a:spcPts val="1800"/>
              </a:spcBef>
              <a:defRPr sz="3476"/>
            </a:pPr>
            <a:r>
              <a:t>Visualize and interpret the attention weights on individual channels to experimentally confirm our intuition and rationale that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height position</a:t>
            </a:r>
            <a:r>
              <a:t> is crucial to improve the segmentation performance on </a:t>
            </a: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urban</a:t>
            </a:r>
            <a:r>
              <a:t> scene. </a:t>
            </a:r>
          </a:p>
        </p:txBody>
      </p:sp>
      <p:sp>
        <p:nvSpPr>
          <p:cNvPr id="162" name="文本"/>
          <p:cNvSpPr txBox="1"/>
          <p:nvPr/>
        </p:nvSpPr>
        <p:spPr>
          <a:xfrm>
            <a:off x="816061" y="7023698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/>
          <a:srcRect t="8296" b="1396"/>
          <a:stretch>
            <a:fillRect/>
          </a:stretch>
        </p:blipFill>
        <p:spPr>
          <a:xfrm>
            <a:off x="4264421" y="5882262"/>
            <a:ext cx="15855217" cy="7193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ethod"/>
          <p:cNvSpPr txBox="1">
            <a:spLocks noGrp="1"/>
          </p:cNvSpPr>
          <p:nvPr>
            <p:ph type="title"/>
          </p:nvPr>
        </p:nvSpPr>
        <p:spPr>
          <a:xfrm>
            <a:off x="1219199" y="774700"/>
            <a:ext cx="4673964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Method  </a:t>
            </a:r>
            <a:endParaRPr sz="1200" spc="-12"/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/>
          <a:srcRect t="9905"/>
          <a:stretch>
            <a:fillRect/>
          </a:stretch>
        </p:blipFill>
        <p:spPr>
          <a:xfrm>
            <a:off x="1357114" y="5435165"/>
            <a:ext cx="21669760" cy="7217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77" y="1314349"/>
            <a:ext cx="55499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477" y="3376420"/>
            <a:ext cx="2908301" cy="90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092" y="1378554"/>
            <a:ext cx="9575801" cy="281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Method  </a:t>
            </a:r>
            <a:endParaRPr sz="1200" spc="-12"/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10" y="3175191"/>
            <a:ext cx="12991638" cy="9036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216" y="1468000"/>
            <a:ext cx="9084683" cy="107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xperiments"/>
          <p:cNvSpPr txBox="1">
            <a:spLocks noGrp="1"/>
          </p:cNvSpPr>
          <p:nvPr>
            <p:ph type="title"/>
          </p:nvPr>
        </p:nvSpPr>
        <p:spPr>
          <a:xfrm>
            <a:off x="1219199" y="774700"/>
            <a:ext cx="7014849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Experiments </a:t>
            </a:r>
            <a:endParaRPr sz="1200" spc="-12"/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52654" y="3295020"/>
            <a:ext cx="9942759" cy="949245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Datasets:…"/>
          <p:cNvSpPr txBox="1"/>
          <p:nvPr/>
        </p:nvSpPr>
        <p:spPr>
          <a:xfrm>
            <a:off x="8470219" y="819291"/>
            <a:ext cx="2893186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Datasets: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Cityscapes 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BDD100K 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22" y="3149997"/>
            <a:ext cx="8793658" cy="9782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2316479">
              <a:defRPr sz="7979" spc="-79"/>
            </a:pPr>
            <a:r>
              <a:t>Experiments </a:t>
            </a:r>
            <a:endParaRPr sz="1140" spc="-11"/>
          </a:p>
          <a:p>
            <a:pPr algn="l" defTabSz="2316479">
              <a:defRPr sz="7979" spc="-79"/>
            </a:pPr>
            <a:endParaRPr sz="1140" spc="-11"/>
          </a:p>
        </p:txBody>
      </p:sp>
      <p:sp>
        <p:nvSpPr>
          <p:cNvPr id="181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44" y="3338074"/>
            <a:ext cx="10143477" cy="9103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230" y="8033101"/>
            <a:ext cx="10143476" cy="450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180" y="2508848"/>
            <a:ext cx="10435577" cy="4422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z="6551" spc="-65"/>
            </a:pPr>
            <a:r>
              <a:t>Experiments </a:t>
            </a:r>
            <a:endParaRPr sz="935" spc="-9"/>
          </a:p>
          <a:p>
            <a:pPr algn="l" defTabSz="1901951">
              <a:defRPr sz="6551" spc="-65"/>
            </a:pPr>
            <a:endParaRPr sz="935" spc="-9"/>
          </a:p>
          <a:p>
            <a:pPr algn="l" defTabSz="1901951">
              <a:defRPr sz="6551" spc="-65"/>
            </a:pPr>
            <a:endParaRPr sz="935" spc="-9"/>
          </a:p>
          <a:p>
            <a:pPr algn="l" defTabSz="1901951">
              <a:defRPr sz="6551" spc="-65"/>
            </a:pPr>
            <a:endParaRPr sz="935" spc="-9"/>
          </a:p>
        </p:txBody>
      </p:sp>
      <p:sp>
        <p:nvSpPr>
          <p:cNvPr id="187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9" y="3593796"/>
            <a:ext cx="23044302" cy="652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Qualitativ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731263">
              <a:defRPr sz="5964" spc="-59"/>
            </a:pPr>
            <a:r>
              <a:t>Qualitative Analysis  </a:t>
            </a:r>
            <a:endParaRPr sz="851" spc="-8"/>
          </a:p>
          <a:p>
            <a:pPr algn="l" defTabSz="1731263">
              <a:defRPr sz="5964" spc="-59"/>
            </a:pPr>
            <a:endParaRPr sz="851" spc="-8"/>
          </a:p>
          <a:p>
            <a:pPr algn="l" defTabSz="1731263">
              <a:defRPr sz="5964" spc="-59"/>
            </a:pPr>
            <a:endParaRPr sz="851" spc="-8"/>
          </a:p>
          <a:p>
            <a:pPr algn="l" defTabSz="1731263">
              <a:defRPr sz="5964" spc="-59"/>
            </a:pPr>
            <a:endParaRPr sz="851" spc="-8"/>
          </a:p>
          <a:p>
            <a:pPr algn="l" defTabSz="1731263">
              <a:defRPr sz="5964" spc="-59"/>
            </a:pPr>
            <a:endParaRPr sz="851" spc="-8"/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2" y="3637594"/>
            <a:ext cx="10981946" cy="6440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313" y="6870969"/>
            <a:ext cx="9165565" cy="6306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像" descr="图像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20313" y="694285"/>
            <a:ext cx="9165565" cy="5525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Macintosh PowerPoint</Application>
  <PresentationFormat>自定义</PresentationFormat>
  <Paragraphs>30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Canela Bold</vt:lpstr>
      <vt:lpstr>Canela Deck Regular</vt:lpstr>
      <vt:lpstr>Canela Regular</vt:lpstr>
      <vt:lpstr>Canela Text Bold</vt:lpstr>
      <vt:lpstr>Canela Text Regular</vt:lpstr>
      <vt:lpstr>Avenir Next Demi Bold</vt:lpstr>
      <vt:lpstr>Avenir Next Medium</vt:lpstr>
      <vt:lpstr>Avenir Next Regular</vt:lpstr>
      <vt:lpstr>Helvetica Neue</vt:lpstr>
      <vt:lpstr>Times Roman</vt:lpstr>
      <vt:lpstr>23_ClassicWhite</vt:lpstr>
      <vt:lpstr>Cars Can’t Fly up in the Sky:  Improving Urban-Scene Segmentation via  Height-driven Attention Networks   </vt:lpstr>
      <vt:lpstr>Motivation</vt:lpstr>
      <vt:lpstr>Contributions</vt:lpstr>
      <vt:lpstr>Method  </vt:lpstr>
      <vt:lpstr>Method  </vt:lpstr>
      <vt:lpstr>Experiments </vt:lpstr>
      <vt:lpstr>Experiments  </vt:lpstr>
      <vt:lpstr>Experiments    </vt:lpstr>
      <vt:lpstr>Qualitative Analysis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 Can’t Fly up in the Sky:  Improving Urban-Scene Segmentation via  Height-driven Attention Networks   </dc:title>
  <cp:lastModifiedBy>cfang.meta@gmail.com</cp:lastModifiedBy>
  <cp:revision>1</cp:revision>
  <dcterms:modified xsi:type="dcterms:W3CDTF">2020-08-01T14:21:17Z</dcterms:modified>
</cp:coreProperties>
</file>